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1F6A7-A8D1-4161-A3EA-D0C20E3E2DC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AF3109-7367-4A27-B167-8B33B2B0144A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6720C57F-28A2-4BAB-874B-8E3E10B46BB4}" type="parTrans" cxnId="{766CE6AD-F6C0-490B-9B04-3721BDAFDB75}">
      <dgm:prSet/>
      <dgm:spPr/>
      <dgm:t>
        <a:bodyPr/>
        <a:lstStyle/>
        <a:p>
          <a:endParaRPr lang="ru-RU"/>
        </a:p>
      </dgm:t>
    </dgm:pt>
    <dgm:pt modelId="{95EB5D21-012C-46D8-888D-B21C0FADC7C1}" type="sibTrans" cxnId="{766CE6AD-F6C0-490B-9B04-3721BDAFDB75}">
      <dgm:prSet/>
      <dgm:spPr/>
      <dgm:t>
        <a:bodyPr/>
        <a:lstStyle/>
        <a:p>
          <a:endParaRPr lang="ru-RU"/>
        </a:p>
      </dgm:t>
    </dgm:pt>
    <dgm:pt modelId="{5AA507F8-D81D-418F-87C7-10BD96C3E69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гармонизировать эмоциональное состояние дошкольников;</a:t>
          </a:r>
        </a:p>
      </dgm:t>
    </dgm:pt>
    <dgm:pt modelId="{1933CEE3-3B44-4F9D-81F2-B7A107F2445F}" type="parTrans" cxnId="{67EBCB79-AED1-48D9-9D01-B9B5B2C19F20}">
      <dgm:prSet/>
      <dgm:spPr/>
      <dgm:t>
        <a:bodyPr/>
        <a:lstStyle/>
        <a:p>
          <a:endParaRPr lang="ru-RU"/>
        </a:p>
      </dgm:t>
    </dgm:pt>
    <dgm:pt modelId="{0F609AE5-F814-4708-8378-3DD30FCE17CB}" type="sibTrans" cxnId="{67EBCB79-AED1-48D9-9D01-B9B5B2C19F20}">
      <dgm:prSet/>
      <dgm:spPr/>
      <dgm:t>
        <a:bodyPr/>
        <a:lstStyle/>
        <a:p>
          <a:endParaRPr lang="ru-RU"/>
        </a:p>
      </dgm:t>
    </dgm:pt>
    <dgm:pt modelId="{2D0C692C-B8F1-4EC2-A740-61698FD63125}">
      <dgm:prSet phldrT="[Текст]"/>
      <dgm:spPr/>
      <dgm:t>
        <a:bodyPr/>
        <a:lstStyle/>
        <a:p>
          <a:endParaRPr lang="ru-RU" dirty="0"/>
        </a:p>
      </dgm:t>
    </dgm:pt>
    <dgm:pt modelId="{5D45D888-71E4-4693-99D8-C7E1A1D528B5}" type="parTrans" cxnId="{517BCA50-89F0-471C-B92C-D096FE9F86F4}">
      <dgm:prSet/>
      <dgm:spPr/>
      <dgm:t>
        <a:bodyPr/>
        <a:lstStyle/>
        <a:p>
          <a:endParaRPr lang="ru-RU"/>
        </a:p>
      </dgm:t>
    </dgm:pt>
    <dgm:pt modelId="{9221628F-2CDB-464D-B8E2-320DCADEED84}" type="sibTrans" cxnId="{517BCA50-89F0-471C-B92C-D096FE9F86F4}">
      <dgm:prSet/>
      <dgm:spPr/>
      <dgm:t>
        <a:bodyPr/>
        <a:lstStyle/>
        <a:p>
          <a:endParaRPr lang="ru-RU"/>
        </a:p>
      </dgm:t>
    </dgm:pt>
    <dgm:pt modelId="{50003F82-791B-4820-86D4-5D420F11D4C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повысить психолого-педагогическую компетентность родителей в вопросах воспитания детей, имеющими негативные эмоционально-поведенческие проявления;</a:t>
          </a:r>
          <a:endParaRPr lang="ru-RU" sz="1800" dirty="0"/>
        </a:p>
      </dgm:t>
    </dgm:pt>
    <dgm:pt modelId="{63226AA6-001B-4727-8D15-4E5ADC8F66B9}" type="parTrans" cxnId="{BEA3323C-4CBC-4420-84DD-8ED3EAAAF683}">
      <dgm:prSet/>
      <dgm:spPr/>
      <dgm:t>
        <a:bodyPr/>
        <a:lstStyle/>
        <a:p>
          <a:endParaRPr lang="ru-RU"/>
        </a:p>
      </dgm:t>
    </dgm:pt>
    <dgm:pt modelId="{1FC7451D-DB03-458F-A9BE-F27A565CE99D}" type="sibTrans" cxnId="{BEA3323C-4CBC-4420-84DD-8ED3EAAAF683}">
      <dgm:prSet/>
      <dgm:spPr/>
      <dgm:t>
        <a:bodyPr/>
        <a:lstStyle/>
        <a:p>
          <a:endParaRPr lang="ru-RU"/>
        </a:p>
      </dgm:t>
    </dgm:pt>
    <dgm:pt modelId="{3CC03436-FF53-47A4-8E00-EE0279694FF5}">
      <dgm:prSet phldrT="[Текст]" custT="1"/>
      <dgm:spPr/>
      <dgm:t>
        <a:bodyPr/>
        <a:lstStyle/>
        <a:p>
          <a:pPr marL="0" marR="0" lvl="1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обеспечить психолого-педагогическую помощь родителям в осознании своей роли и возможности в развитии эмоционально-личностной сферы своего ребенка.</a:t>
          </a:r>
        </a:p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D0B5153A-E54A-4EAB-B0EC-3D3F7B30829B}" type="parTrans" cxnId="{E84A9F4A-5FA3-4C7B-B8CB-E506860F90DA}">
      <dgm:prSet/>
      <dgm:spPr/>
      <dgm:t>
        <a:bodyPr/>
        <a:lstStyle/>
        <a:p>
          <a:endParaRPr lang="ru-RU"/>
        </a:p>
      </dgm:t>
    </dgm:pt>
    <dgm:pt modelId="{E8D8946F-107A-491E-B6F9-7EF35CCE2889}" type="sibTrans" cxnId="{E84A9F4A-5FA3-4C7B-B8CB-E506860F90DA}">
      <dgm:prSet/>
      <dgm:spPr/>
      <dgm:t>
        <a:bodyPr/>
        <a:lstStyle/>
        <a:p>
          <a:endParaRPr lang="ru-RU"/>
        </a:p>
      </dgm:t>
    </dgm:pt>
    <dgm:pt modelId="{F00F8C84-DA6D-4478-96CC-80B3EBC3D481}">
      <dgm:prSet phldrT="[Текст]" custT="1"/>
      <dgm:spPr/>
      <dgm:t>
        <a:bodyPr/>
        <a:lstStyle/>
        <a:p>
          <a:pPr marL="0" marR="0" lvl="0" indent="0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разработать  методическое обеспечение, необходимое для организации процесса по профилактике нарушений и коррекции эмоционально-личностной сферы у детей;</a:t>
          </a: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65F89F32-7725-4A5A-90AA-687B910F531C}" type="sibTrans" cxnId="{03D8E436-0BF1-471F-BA2B-E8FD1E53EAED}">
      <dgm:prSet/>
      <dgm:spPr/>
      <dgm:t>
        <a:bodyPr/>
        <a:lstStyle/>
        <a:p>
          <a:endParaRPr lang="ru-RU"/>
        </a:p>
      </dgm:t>
    </dgm:pt>
    <dgm:pt modelId="{EC45EA04-9CF7-4995-A8D5-4305D0201594}" type="parTrans" cxnId="{03D8E436-0BF1-471F-BA2B-E8FD1E53EAED}">
      <dgm:prSet/>
      <dgm:spPr/>
      <dgm:t>
        <a:bodyPr/>
        <a:lstStyle/>
        <a:p>
          <a:endParaRPr lang="ru-RU"/>
        </a:p>
      </dgm:t>
    </dgm:pt>
    <dgm:pt modelId="{834057A1-D18F-44FC-BAC2-88BE9024A2F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обеспечить предметно-развивающую среду, необходимую для укрепления и развития эмоционально-личностной сферы;</a:t>
          </a:r>
          <a:endParaRPr lang="ru-RU" sz="1800" dirty="0"/>
        </a:p>
      </dgm:t>
    </dgm:pt>
    <dgm:pt modelId="{B25F72B5-56CB-4F26-9713-3A27699A033B}" type="parTrans" cxnId="{EA3D1DB7-E052-4C15-A044-AF8B95427ADA}">
      <dgm:prSet/>
      <dgm:spPr/>
      <dgm:t>
        <a:bodyPr/>
        <a:lstStyle/>
        <a:p>
          <a:endParaRPr lang="ru-RU"/>
        </a:p>
      </dgm:t>
    </dgm:pt>
    <dgm:pt modelId="{CE3441FE-ACBC-4DCC-A2E6-5149B90D09C4}" type="sibTrans" cxnId="{EA3D1DB7-E052-4C15-A044-AF8B95427ADA}">
      <dgm:prSet/>
      <dgm:spPr/>
      <dgm:t>
        <a:bodyPr/>
        <a:lstStyle/>
        <a:p>
          <a:endParaRPr lang="ru-RU"/>
        </a:p>
      </dgm:t>
    </dgm:pt>
    <dgm:pt modelId="{256614E4-4B20-4852-ADE7-8B86DD9BEDCD}" type="pres">
      <dgm:prSet presAssocID="{1D71F6A7-A8D1-4161-A3EA-D0C20E3E2DC5}" presName="linearFlow" presStyleCnt="0">
        <dgm:presLayoutVars>
          <dgm:dir/>
          <dgm:animLvl val="lvl"/>
          <dgm:resizeHandles val="exact"/>
        </dgm:presLayoutVars>
      </dgm:prSet>
      <dgm:spPr/>
    </dgm:pt>
    <dgm:pt modelId="{54F08344-ED7E-472C-8FA0-EE444A680EBB}" type="pres">
      <dgm:prSet presAssocID="{A4AF3109-7367-4A27-B167-8B33B2B0144A}" presName="composite" presStyleCnt="0"/>
      <dgm:spPr/>
    </dgm:pt>
    <dgm:pt modelId="{64A61BE7-7F86-4C2B-B0E5-45800CB3D21D}" type="pres">
      <dgm:prSet presAssocID="{A4AF3109-7367-4A27-B167-8B33B2B0144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6C230DF-2846-477C-B715-3D4240253033}" type="pres">
      <dgm:prSet presAssocID="{A4AF3109-7367-4A27-B167-8B33B2B0144A}" presName="descendantText" presStyleLbl="alignAcc1" presStyleIdx="0" presStyleCnt="2" custLinFactNeighborX="-458" custLinFactNeighborY="-4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2FBB-A087-4A4A-A185-C3EBBE26B4E4}" type="pres">
      <dgm:prSet presAssocID="{95EB5D21-012C-46D8-888D-B21C0FADC7C1}" presName="sp" presStyleCnt="0"/>
      <dgm:spPr/>
    </dgm:pt>
    <dgm:pt modelId="{4CCF3D20-2306-4CBC-91DB-A5E51D1ACD22}" type="pres">
      <dgm:prSet presAssocID="{2D0C692C-B8F1-4EC2-A740-61698FD63125}" presName="composite" presStyleCnt="0"/>
      <dgm:spPr/>
    </dgm:pt>
    <dgm:pt modelId="{B8CF7636-F170-461B-A984-395CFD3A39A6}" type="pres">
      <dgm:prSet presAssocID="{2D0C692C-B8F1-4EC2-A740-61698FD6312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FA74A-DFD6-4337-9C90-18ECC477B2EC}" type="pres">
      <dgm:prSet presAssocID="{2D0C692C-B8F1-4EC2-A740-61698FD63125}" presName="descendantText" presStyleLbl="alignAcc1" presStyleIdx="1" presStyleCnt="2" custScaleX="99080" custScaleY="18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3323C-4CBC-4420-84DD-8ED3EAAAF683}" srcId="{2D0C692C-B8F1-4EC2-A740-61698FD63125}" destId="{50003F82-791B-4820-86D4-5D420F11D4C7}" srcOrd="0" destOrd="0" parTransId="{63226AA6-001B-4727-8D15-4E5ADC8F66B9}" sibTransId="{1FC7451D-DB03-458F-A9BE-F27A565CE99D}"/>
    <dgm:cxn modelId="{5FC6AF1E-DE41-4644-9AF7-974E6C14BBCC}" type="presOf" srcId="{50003F82-791B-4820-86D4-5D420F11D4C7}" destId="{F19FA74A-DFD6-4337-9C90-18ECC477B2EC}" srcOrd="0" destOrd="0" presId="urn:microsoft.com/office/officeart/2005/8/layout/chevron2"/>
    <dgm:cxn modelId="{A963BF7D-9E36-4177-A19E-06F35158730E}" type="presOf" srcId="{5AA507F8-D81D-418F-87C7-10BD96C3E69A}" destId="{D6C230DF-2846-477C-B715-3D4240253033}" srcOrd="0" destOrd="0" presId="urn:microsoft.com/office/officeart/2005/8/layout/chevron2"/>
    <dgm:cxn modelId="{EA3D1DB7-E052-4C15-A044-AF8B95427ADA}" srcId="{2D0C692C-B8F1-4EC2-A740-61698FD63125}" destId="{834057A1-D18F-44FC-BAC2-88BE9024A2F1}" srcOrd="1" destOrd="0" parTransId="{B25F72B5-56CB-4F26-9713-3A27699A033B}" sibTransId="{CE3441FE-ACBC-4DCC-A2E6-5149B90D09C4}"/>
    <dgm:cxn modelId="{4414D985-847F-49AE-9723-453C0E704D1C}" type="presOf" srcId="{834057A1-D18F-44FC-BAC2-88BE9024A2F1}" destId="{F19FA74A-DFD6-4337-9C90-18ECC477B2EC}" srcOrd="0" destOrd="1" presId="urn:microsoft.com/office/officeart/2005/8/layout/chevron2"/>
    <dgm:cxn modelId="{9515CCC0-5DF0-401E-B5D6-37C3302FFE8F}" type="presOf" srcId="{A4AF3109-7367-4A27-B167-8B33B2B0144A}" destId="{64A61BE7-7F86-4C2B-B0E5-45800CB3D21D}" srcOrd="0" destOrd="0" presId="urn:microsoft.com/office/officeart/2005/8/layout/chevron2"/>
    <dgm:cxn modelId="{DCC79B70-2786-4C78-A8CF-5442A33DED7E}" type="presOf" srcId="{1D71F6A7-A8D1-4161-A3EA-D0C20E3E2DC5}" destId="{256614E4-4B20-4852-ADE7-8B86DD9BEDCD}" srcOrd="0" destOrd="0" presId="urn:microsoft.com/office/officeart/2005/8/layout/chevron2"/>
    <dgm:cxn modelId="{CC26846E-6C08-4830-BBFE-3D949D8A1B51}" type="presOf" srcId="{2D0C692C-B8F1-4EC2-A740-61698FD63125}" destId="{B8CF7636-F170-461B-A984-395CFD3A39A6}" srcOrd="0" destOrd="0" presId="urn:microsoft.com/office/officeart/2005/8/layout/chevron2"/>
    <dgm:cxn modelId="{B3BEF892-DCF5-4995-9087-6E3AA0949C1E}" type="presOf" srcId="{F00F8C84-DA6D-4478-96CC-80B3EBC3D481}" destId="{D6C230DF-2846-477C-B715-3D4240253033}" srcOrd="0" destOrd="1" presId="urn:microsoft.com/office/officeart/2005/8/layout/chevron2"/>
    <dgm:cxn modelId="{B62A1F28-4B28-4BDE-91BE-B75B52617189}" type="presOf" srcId="{3CC03436-FF53-47A4-8E00-EE0279694FF5}" destId="{F19FA74A-DFD6-4337-9C90-18ECC477B2EC}" srcOrd="0" destOrd="2" presId="urn:microsoft.com/office/officeart/2005/8/layout/chevron2"/>
    <dgm:cxn modelId="{766CE6AD-F6C0-490B-9B04-3721BDAFDB75}" srcId="{1D71F6A7-A8D1-4161-A3EA-D0C20E3E2DC5}" destId="{A4AF3109-7367-4A27-B167-8B33B2B0144A}" srcOrd="0" destOrd="0" parTransId="{6720C57F-28A2-4BAB-874B-8E3E10B46BB4}" sibTransId="{95EB5D21-012C-46D8-888D-B21C0FADC7C1}"/>
    <dgm:cxn modelId="{67EBCB79-AED1-48D9-9D01-B9B5B2C19F20}" srcId="{A4AF3109-7367-4A27-B167-8B33B2B0144A}" destId="{5AA507F8-D81D-418F-87C7-10BD96C3E69A}" srcOrd="0" destOrd="0" parTransId="{1933CEE3-3B44-4F9D-81F2-B7A107F2445F}" sibTransId="{0F609AE5-F814-4708-8378-3DD30FCE17CB}"/>
    <dgm:cxn modelId="{517BCA50-89F0-471C-B92C-D096FE9F86F4}" srcId="{1D71F6A7-A8D1-4161-A3EA-D0C20E3E2DC5}" destId="{2D0C692C-B8F1-4EC2-A740-61698FD63125}" srcOrd="1" destOrd="0" parTransId="{5D45D888-71E4-4693-99D8-C7E1A1D528B5}" sibTransId="{9221628F-2CDB-464D-B8E2-320DCADEED84}"/>
    <dgm:cxn modelId="{03D8E436-0BF1-471F-BA2B-E8FD1E53EAED}" srcId="{A4AF3109-7367-4A27-B167-8B33B2B0144A}" destId="{F00F8C84-DA6D-4478-96CC-80B3EBC3D481}" srcOrd="1" destOrd="0" parTransId="{EC45EA04-9CF7-4995-A8D5-4305D0201594}" sibTransId="{65F89F32-7725-4A5A-90AA-687B910F531C}"/>
    <dgm:cxn modelId="{E84A9F4A-5FA3-4C7B-B8CB-E506860F90DA}" srcId="{2D0C692C-B8F1-4EC2-A740-61698FD63125}" destId="{3CC03436-FF53-47A4-8E00-EE0279694FF5}" srcOrd="2" destOrd="0" parTransId="{D0B5153A-E54A-4EAB-B0EC-3D3F7B30829B}" sibTransId="{E8D8946F-107A-491E-B6F9-7EF35CCE2889}"/>
    <dgm:cxn modelId="{C87D20F5-4302-4248-903A-15B521CA8126}" type="presParOf" srcId="{256614E4-4B20-4852-ADE7-8B86DD9BEDCD}" destId="{54F08344-ED7E-472C-8FA0-EE444A680EBB}" srcOrd="0" destOrd="0" presId="urn:microsoft.com/office/officeart/2005/8/layout/chevron2"/>
    <dgm:cxn modelId="{7BDD7AC1-7FC2-459C-A620-9A85A46D22F4}" type="presParOf" srcId="{54F08344-ED7E-472C-8FA0-EE444A680EBB}" destId="{64A61BE7-7F86-4C2B-B0E5-45800CB3D21D}" srcOrd="0" destOrd="0" presId="urn:microsoft.com/office/officeart/2005/8/layout/chevron2"/>
    <dgm:cxn modelId="{ED8C46C9-B4FB-4839-8F72-E8880970D6A5}" type="presParOf" srcId="{54F08344-ED7E-472C-8FA0-EE444A680EBB}" destId="{D6C230DF-2846-477C-B715-3D4240253033}" srcOrd="1" destOrd="0" presId="urn:microsoft.com/office/officeart/2005/8/layout/chevron2"/>
    <dgm:cxn modelId="{21D2F1E3-32D6-4D66-A28E-3C0C61EF19C9}" type="presParOf" srcId="{256614E4-4B20-4852-ADE7-8B86DD9BEDCD}" destId="{756F2FBB-A087-4A4A-A185-C3EBBE26B4E4}" srcOrd="1" destOrd="0" presId="urn:microsoft.com/office/officeart/2005/8/layout/chevron2"/>
    <dgm:cxn modelId="{E581C75E-1440-49AB-8DE1-1F1F5752FA7E}" type="presParOf" srcId="{256614E4-4B20-4852-ADE7-8B86DD9BEDCD}" destId="{4CCF3D20-2306-4CBC-91DB-A5E51D1ACD22}" srcOrd="2" destOrd="0" presId="urn:microsoft.com/office/officeart/2005/8/layout/chevron2"/>
    <dgm:cxn modelId="{760F7F8E-A185-4CEB-8E61-CA6FF7C9EC51}" type="presParOf" srcId="{4CCF3D20-2306-4CBC-91DB-A5E51D1ACD22}" destId="{B8CF7636-F170-461B-A984-395CFD3A39A6}" srcOrd="0" destOrd="0" presId="urn:microsoft.com/office/officeart/2005/8/layout/chevron2"/>
    <dgm:cxn modelId="{8EDA3D10-DC87-49C9-A517-19C2EDEA3127}" type="presParOf" srcId="{4CCF3D20-2306-4CBC-91DB-A5E51D1ACD22}" destId="{F19FA74A-DFD6-4337-9C90-18ECC477B2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A61BE7-7F86-4C2B-B0E5-45800CB3D21D}">
      <dsp:nvSpPr>
        <dsp:cNvPr id="0" name=""/>
        <dsp:cNvSpPr/>
      </dsp:nvSpPr>
      <dsp:spPr>
        <a:xfrm rot="5400000">
          <a:off x="-335010" y="337453"/>
          <a:ext cx="2233405" cy="15633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Задачи</a:t>
          </a:r>
          <a:endParaRPr lang="ru-RU" sz="3900" kern="1200" dirty="0"/>
        </a:p>
      </dsp:txBody>
      <dsp:txXfrm rot="5400000">
        <a:off x="-335010" y="337453"/>
        <a:ext cx="2233405" cy="1563383"/>
      </dsp:txXfrm>
    </dsp:sp>
    <dsp:sp modelId="{D6C230DF-2846-477C-B715-3D4240253033}">
      <dsp:nvSpPr>
        <dsp:cNvPr id="0" name=""/>
        <dsp:cNvSpPr/>
      </dsp:nvSpPr>
      <dsp:spPr>
        <a:xfrm rot="5400000">
          <a:off x="4593115" y="-3064451"/>
          <a:ext cx="1451713" cy="7580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гармонизировать эмоциональное состояние дошкольников;</a:t>
          </a:r>
        </a:p>
        <a:p>
          <a:pPr marL="0" marR="0" lvl="0" indent="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разработать  методическое обеспечение, необходимое для организации процесса по профилактике нарушений и коррекции эмоционально-личностной сферы у детей;</a:t>
          </a:r>
        </a:p>
        <a:p>
          <a:pPr marL="228600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4593115" y="-3064451"/>
        <a:ext cx="1451713" cy="7580616"/>
      </dsp:txXfrm>
    </dsp:sp>
    <dsp:sp modelId="{B8CF7636-F170-461B-A984-395CFD3A39A6}">
      <dsp:nvSpPr>
        <dsp:cNvPr id="0" name=""/>
        <dsp:cNvSpPr/>
      </dsp:nvSpPr>
      <dsp:spPr>
        <a:xfrm rot="5400000">
          <a:off x="-335010" y="2923698"/>
          <a:ext cx="2233405" cy="156338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5400000">
        <a:off x="-335010" y="2923698"/>
        <a:ext cx="2233405" cy="1563383"/>
      </dsp:txXfrm>
    </dsp:sp>
    <dsp:sp modelId="{F19FA74A-DFD6-4337-9C90-18ECC477B2EC}">
      <dsp:nvSpPr>
        <dsp:cNvPr id="0" name=""/>
        <dsp:cNvSpPr/>
      </dsp:nvSpPr>
      <dsp:spPr>
        <a:xfrm rot="5400000">
          <a:off x="4027014" y="-440892"/>
          <a:ext cx="2653354" cy="7510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повысить психолого-педагогическую компетентность родителей в вопросах воспитания детей, имеющими негативные эмоционально-поведенческие проявления;</a:t>
          </a:r>
          <a:endParaRPr lang="ru-RU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обеспечить предметно-развивающую среду, необходимую для укрепления и развития эмоционально-личностной сферы;</a:t>
          </a:r>
          <a:endParaRPr lang="ru-RU" sz="1800" kern="1200" dirty="0"/>
        </a:p>
        <a:p>
          <a:pPr marL="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обеспечить психолого-педагогическую помощь родителям в осознании своей роли и возможности в развитии эмоционально-личностной сферы своего ребенка.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4027014" y="-440892"/>
        <a:ext cx="2653354" cy="7510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E77B-5841-49EC-9410-E5090ADCC0B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5766-ED8F-452D-8133-968B6A6C7F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280920" cy="21602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Образовательный проект </a:t>
            </a: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«В мире эмоций»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1752600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rgbClr val="FF0000"/>
                </a:solidFill>
              </a:rPr>
              <a:t>Автор проекта</a:t>
            </a:r>
            <a:r>
              <a:rPr lang="ru-RU" sz="2000" dirty="0">
                <a:solidFill>
                  <a:srgbClr val="FF0000"/>
                </a:solidFill>
              </a:rPr>
              <a:t>: Гуляева Ксения Владимировна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</a:rPr>
              <a:t>Должность</a:t>
            </a:r>
            <a:r>
              <a:rPr lang="ru-RU" sz="2000" dirty="0">
                <a:solidFill>
                  <a:srgbClr val="FF0000"/>
                </a:solidFill>
              </a:rPr>
              <a:t>: педагог-психолог 1 </a:t>
            </a:r>
            <a:r>
              <a:rPr lang="ru-RU" sz="2000" dirty="0" err="1">
                <a:solidFill>
                  <a:srgbClr val="FF0000"/>
                </a:solidFill>
              </a:rPr>
              <a:t>кв</a:t>
            </a:r>
            <a:r>
              <a:rPr lang="ru-RU" sz="2000" dirty="0">
                <a:solidFill>
                  <a:srgbClr val="FF0000"/>
                </a:solidFill>
              </a:rPr>
              <a:t> 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Методы </a:t>
            </a:r>
            <a:r>
              <a:rPr lang="ru-RU" dirty="0" smtClean="0">
                <a:solidFill>
                  <a:srgbClr val="FF0000"/>
                </a:solidFill>
              </a:rPr>
              <a:t>обучения и воспитания: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Словесные </a:t>
            </a:r>
            <a:r>
              <a:rPr lang="ru-RU" dirty="0">
                <a:solidFill>
                  <a:srgbClr val="0070C0"/>
                </a:solidFill>
              </a:rPr>
              <a:t>(рассказ, упражнения);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Наглядные (демонстрация иллюстраций, плакатов, применение ТСО);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Практические (анализ и решение конфликтных, проблемных ситуаций, творческая деятельность, игра).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Рекомендации к использованию: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личностно-ориентированный подход </a:t>
            </a:r>
            <a:r>
              <a:rPr lang="ru-RU" dirty="0">
                <a:solidFill>
                  <a:srgbClr val="0070C0"/>
                </a:solidFill>
              </a:rPr>
              <a:t>в коррекционно-развивающей деятельности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Необходимое оборудование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2332037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зрительный ряд: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иллюстрации к играм в мини-музее «Наши эмоции»;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музыкальный ряд: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аудиозаписи: детская релаксационная музыка;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мультимедийные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цифровые образовательные ресурсы: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 для коррекционно-развивающего занятия «Грустные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смешилки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смешные грустинки»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Презентация-консультация для родителей «Учим ребёнка чувствовать»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раздаточный материал.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Достигнутый результат: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1</a:t>
            </a:r>
            <a:r>
              <a:rPr lang="ru-RU" b="1" i="1" dirty="0">
                <a:solidFill>
                  <a:srgbClr val="0070C0"/>
                </a:solidFill>
              </a:rPr>
              <a:t>.     детьми: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гармонизация эмоционального состояния дошкольников;</a:t>
            </a:r>
          </a:p>
          <a:p>
            <a:r>
              <a:rPr lang="ru-RU" dirty="0">
                <a:solidFill>
                  <a:srgbClr val="0070C0"/>
                </a:solidFill>
              </a:rPr>
              <a:t>положительная динамика в развитии эмоционального </a:t>
            </a:r>
            <a:r>
              <a:rPr lang="ru-RU" dirty="0" smtClean="0">
                <a:solidFill>
                  <a:srgbClr val="0070C0"/>
                </a:solidFill>
              </a:rPr>
              <a:t>интеллекта.</a:t>
            </a:r>
          </a:p>
          <a:p>
            <a:pPr>
              <a:buNone/>
            </a:pPr>
            <a:endParaRPr lang="ru-RU" b="1" i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2</a:t>
            </a:r>
            <a:r>
              <a:rPr lang="ru-RU" b="1" i="1" dirty="0">
                <a:solidFill>
                  <a:srgbClr val="00B050"/>
                </a:solidFill>
              </a:rPr>
              <a:t>.     родителями: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повышение психолого-педагогической компетентности в осознании своей роли и возможности в развитии эмоционально-личностной сферы своего </a:t>
            </a:r>
            <a:r>
              <a:rPr lang="ru-RU" dirty="0" smtClean="0">
                <a:solidFill>
                  <a:srgbClr val="00B050"/>
                </a:solidFill>
              </a:rPr>
              <a:t>ребенка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Продукты проектной деятельности: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презентация </a:t>
            </a:r>
            <a:r>
              <a:rPr lang="ru-RU" sz="2000" dirty="0">
                <a:solidFill>
                  <a:srgbClr val="00B050"/>
                </a:solidFill>
              </a:rPr>
              <a:t>для коррекционно-развивающего занятия «Грустные </a:t>
            </a:r>
            <a:r>
              <a:rPr lang="ru-RU" sz="2000" dirty="0" err="1">
                <a:solidFill>
                  <a:srgbClr val="00B050"/>
                </a:solidFill>
              </a:rPr>
              <a:t>смешилки</a:t>
            </a:r>
            <a:r>
              <a:rPr lang="ru-RU" sz="2000" dirty="0">
                <a:solidFill>
                  <a:srgbClr val="00B050"/>
                </a:solidFill>
              </a:rPr>
              <a:t> и смешные грустинки»;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Трилайн\Desktop\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3209925" cy="24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рилайн\Desktop\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21733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рилайн\Desktop\1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01008"/>
            <a:ext cx="3217545" cy="24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рилайн\Desktop\2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149080"/>
            <a:ext cx="3269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824536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презентация-консультация для родителей «Учим ребёнка чувствовать»;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Продукты проектной деятельности: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Трилайн\Desktop\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371850" cy="253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рилайн\Desktop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05064"/>
            <a:ext cx="3133725" cy="23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рилайн\Desktop\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04864"/>
            <a:ext cx="3371850" cy="252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мини-музей «Наши эмоции»;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Продукты проектной деятельности: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Трилайн\Desktop\Детский сад\фото с работы\мини-музей Эмоции\SAM_6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364706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Трилайн\Desktop\Детский сад\фото с работы\мини-музей Эмоции\SAM_63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4171950" cy="312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pic>
        <p:nvPicPr>
          <p:cNvPr id="22531" name="Picture 3" descr="C:\Users\Трилайн\Desktop\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732218" cy="3573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модели занятий, дидактические игры,  информационный материал для родителей, наглядные материалы и пособия.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Продукты проектной деятельности: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Трилайн\Desktop\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52936"/>
            <a:ext cx="4790976" cy="361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 информации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B050"/>
                </a:solidFill>
              </a:rPr>
              <a:t>Алябьева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Е.А. Коррекционно-развивающие занятия для детей старшего дошкольного </a:t>
            </a:r>
            <a:r>
              <a:rPr lang="ru-RU" dirty="0" err="1">
                <a:solidFill>
                  <a:srgbClr val="00B050"/>
                </a:solidFill>
              </a:rPr>
              <a:t>возраста.-М</a:t>
            </a:r>
            <a:r>
              <a:rPr lang="ru-RU" dirty="0">
                <a:solidFill>
                  <a:srgbClr val="00B050"/>
                </a:solidFill>
              </a:rPr>
              <a:t>.: ТЦ Сфера, 2004.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Киселева М.В. </a:t>
            </a:r>
            <a:r>
              <a:rPr lang="ru-RU" dirty="0" err="1">
                <a:solidFill>
                  <a:srgbClr val="00B050"/>
                </a:solidFill>
              </a:rPr>
              <a:t>Арт-терапия</a:t>
            </a:r>
            <a:r>
              <a:rPr lang="ru-RU" dirty="0">
                <a:solidFill>
                  <a:srgbClr val="00B050"/>
                </a:solidFill>
              </a:rPr>
              <a:t> в работе с детьми: - </a:t>
            </a:r>
            <a:r>
              <a:rPr lang="ru-RU" dirty="0" err="1">
                <a:solidFill>
                  <a:srgbClr val="00B050"/>
                </a:solidFill>
              </a:rPr>
              <a:t>СПб.:Речь</a:t>
            </a:r>
            <a:r>
              <a:rPr lang="ru-RU" dirty="0">
                <a:solidFill>
                  <a:srgbClr val="00B050"/>
                </a:solidFill>
              </a:rPr>
              <a:t>, 2008.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Панфилова М.А. </a:t>
            </a:r>
            <a:r>
              <a:rPr lang="ru-RU" dirty="0" err="1">
                <a:solidFill>
                  <a:srgbClr val="00B050"/>
                </a:solidFill>
              </a:rPr>
              <a:t>Игротерапия</a:t>
            </a:r>
            <a:r>
              <a:rPr lang="ru-RU" dirty="0">
                <a:solidFill>
                  <a:srgbClr val="00B050"/>
                </a:solidFill>
              </a:rPr>
              <a:t> общения: Тесты и коррекционные игры. – М.: “Издательство ГНОМ и Д”, 2008.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Психологическая энциклопедия. 2-е изд./Под ред. Р. </a:t>
            </a:r>
            <a:r>
              <a:rPr lang="ru-RU" dirty="0" err="1">
                <a:solidFill>
                  <a:srgbClr val="00B050"/>
                </a:solidFill>
              </a:rPr>
              <a:t>Корсини</a:t>
            </a:r>
            <a:r>
              <a:rPr lang="ru-RU" dirty="0">
                <a:solidFill>
                  <a:srgbClr val="00B050"/>
                </a:solidFill>
              </a:rPr>
              <a:t>, А. Ауэрбаха. – СПб.: Питер, 2003.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Рогов Е. И. Настольная книга практического психолога. М.: “</a:t>
            </a:r>
            <a:r>
              <a:rPr lang="ru-RU" dirty="0" err="1">
                <a:solidFill>
                  <a:srgbClr val="00B050"/>
                </a:solidFill>
              </a:rPr>
              <a:t>Владос</a:t>
            </a:r>
            <a:r>
              <a:rPr lang="ru-RU" dirty="0">
                <a:solidFill>
                  <a:srgbClr val="00B050"/>
                </a:solidFill>
              </a:rPr>
              <a:t>” – 1996.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Романов А.А. </a:t>
            </a:r>
            <a:r>
              <a:rPr lang="ru-RU" dirty="0" err="1">
                <a:solidFill>
                  <a:srgbClr val="00B050"/>
                </a:solidFill>
              </a:rPr>
              <a:t>Игротерапия</a:t>
            </a:r>
            <a:r>
              <a:rPr lang="ru-RU" dirty="0">
                <a:solidFill>
                  <a:srgbClr val="00B050"/>
                </a:solidFill>
              </a:rPr>
              <a:t>: как преодолеет агрессивность у детей. М.6 Школьная Пресса, 2003.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Шорохова О.А. Играем в сказку: </a:t>
            </a:r>
            <a:r>
              <a:rPr lang="ru-RU" dirty="0" err="1">
                <a:solidFill>
                  <a:srgbClr val="00B050"/>
                </a:solidFill>
              </a:rPr>
              <a:t>Сказкотерапия</a:t>
            </a:r>
            <a:r>
              <a:rPr lang="ru-RU" dirty="0">
                <a:solidFill>
                  <a:srgbClr val="00B050"/>
                </a:solidFill>
              </a:rPr>
              <a:t> и занятия по развитию связной речи дошкольников. – М.: ТЦ Сфера. 2007.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i="1" dirty="0"/>
              <a:t>Дата реализации проекта</a:t>
            </a:r>
            <a:r>
              <a:rPr lang="ru-RU" sz="2400" i="1" dirty="0"/>
              <a:t>: </a:t>
            </a:r>
            <a:r>
              <a:rPr lang="ru-RU" sz="2400" dirty="0">
                <a:solidFill>
                  <a:srgbClr val="7030A0"/>
                </a:solidFill>
              </a:rPr>
              <a:t>январь-февраль 2016 год. </a:t>
            </a:r>
            <a:endParaRPr lang="ru-RU" sz="2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Тип </a:t>
            </a:r>
            <a:r>
              <a:rPr lang="ru-RU" sz="2400" b="1" i="1" dirty="0">
                <a:solidFill>
                  <a:srgbClr val="002060"/>
                </a:solidFill>
              </a:rPr>
              <a:t>проекта</a:t>
            </a:r>
            <a:r>
              <a:rPr lang="ru-RU" sz="2400" i="1" dirty="0">
                <a:solidFill>
                  <a:srgbClr val="002060"/>
                </a:solidFill>
              </a:rPr>
              <a:t>: 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7030A0"/>
                </a:solidFill>
              </a:rPr>
              <a:t>по составу участников и их объединению – индивидуальный;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</a:rPr>
              <a:t>по срокам проведения – краткосрочный;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</a:rPr>
              <a:t>по доминирующему виду деятельности – исследовательский, творческий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2400" b="1" i="1" dirty="0"/>
              <a:t>Объект </a:t>
            </a:r>
            <a:r>
              <a:rPr lang="ru-RU" sz="2400" dirty="0" smtClean="0">
                <a:solidFill>
                  <a:srgbClr val="7030A0"/>
                </a:solidFill>
              </a:rPr>
              <a:t>– </a:t>
            </a:r>
            <a:r>
              <a:rPr lang="ru-RU" sz="2400" dirty="0">
                <a:solidFill>
                  <a:srgbClr val="7030A0"/>
                </a:solidFill>
              </a:rPr>
              <a:t>процесс коррекционно-развивающей деятельности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i="1" dirty="0"/>
              <a:t>Предметом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7030A0"/>
                </a:solidFill>
              </a:rPr>
              <a:t>система </a:t>
            </a:r>
            <a:r>
              <a:rPr lang="ru-RU" sz="2400" dirty="0">
                <a:solidFill>
                  <a:srgbClr val="7030A0"/>
                </a:solidFill>
              </a:rPr>
              <a:t>психолого-педагогического сопровождения воспитанников ДОУ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/>
              <a:t>Ожидаемый результат: </a:t>
            </a:r>
            <a:r>
              <a:rPr lang="ru-RU" sz="2400" dirty="0" smtClean="0">
                <a:solidFill>
                  <a:srgbClr val="7030A0"/>
                </a:solidFill>
              </a:rPr>
              <a:t>положительная динамика уровня </a:t>
            </a:r>
            <a:r>
              <a:rPr lang="ru-RU" sz="2400" dirty="0">
                <a:solidFill>
                  <a:srgbClr val="7030A0"/>
                </a:solidFill>
              </a:rPr>
              <a:t>развития эмоционального интеллекта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i="1" dirty="0"/>
              <a:t>Участники проекта:</a:t>
            </a:r>
            <a:endParaRPr lang="ru-RU" sz="2400" dirty="0"/>
          </a:p>
          <a:p>
            <a:pPr lvl="0"/>
            <a:r>
              <a:rPr lang="ru-RU" sz="2400" dirty="0">
                <a:solidFill>
                  <a:srgbClr val="7030A0"/>
                </a:solidFill>
              </a:rPr>
              <a:t>дети;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</a:rPr>
              <a:t>педагог-психолог;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</a:rPr>
              <a:t>родители. 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/>
            <a:endParaRPr lang="ru-RU" sz="2400" dirty="0">
              <a:solidFill>
                <a:srgbClr val="7030A0"/>
              </a:solidFill>
            </a:endParaRPr>
          </a:p>
          <a:p>
            <a:pPr lvl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lvl="0">
              <a:buNone/>
            </a:pP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7727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>
                <a:solidFill>
                  <a:srgbClr val="7030A0"/>
                </a:solidFill>
              </a:rPr>
              <a:t>Эмоции – это часть психической реальности каждого </a:t>
            </a:r>
            <a:r>
              <a:rPr lang="ru-RU" sz="2900" dirty="0" smtClean="0">
                <a:solidFill>
                  <a:srgbClr val="7030A0"/>
                </a:solidFill>
              </a:rPr>
              <a:t>человека.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Особенности </a:t>
            </a:r>
            <a:r>
              <a:rPr lang="ru-RU" sz="2900" dirty="0">
                <a:solidFill>
                  <a:srgbClr val="7030A0"/>
                </a:solidFill>
              </a:rPr>
              <a:t>личностной сферы </a:t>
            </a:r>
            <a:r>
              <a:rPr lang="ru-RU" sz="2900" dirty="0" smtClean="0">
                <a:solidFill>
                  <a:srgbClr val="7030A0"/>
                </a:solidFill>
              </a:rPr>
              <a:t>дошкольника: </a:t>
            </a:r>
          </a:p>
          <a:p>
            <a:pPr marL="71755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-эмоциональная </a:t>
            </a:r>
            <a:r>
              <a:rPr lang="ru-RU" sz="2900" dirty="0">
                <a:solidFill>
                  <a:srgbClr val="7030A0"/>
                </a:solidFill>
              </a:rPr>
              <a:t>неустойчивость, </a:t>
            </a:r>
            <a:endParaRPr lang="ru-RU" sz="2900" dirty="0" smtClean="0">
              <a:solidFill>
                <a:srgbClr val="7030A0"/>
              </a:solidFill>
            </a:endParaRPr>
          </a:p>
          <a:p>
            <a:pPr marL="71755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-яркость</a:t>
            </a:r>
            <a:r>
              <a:rPr lang="ru-RU" sz="2900" dirty="0">
                <a:solidFill>
                  <a:srgbClr val="7030A0"/>
                </a:solidFill>
              </a:rPr>
              <a:t>, импульсивность проявления </a:t>
            </a:r>
            <a:r>
              <a:rPr lang="ru-RU" sz="2900" dirty="0" smtClean="0">
                <a:solidFill>
                  <a:srgbClr val="7030A0"/>
                </a:solidFill>
              </a:rPr>
              <a:t>эмоций.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Исследования </a:t>
            </a:r>
            <a:r>
              <a:rPr lang="ru-RU" sz="2900" dirty="0">
                <a:solidFill>
                  <a:srgbClr val="7030A0"/>
                </a:solidFill>
              </a:rPr>
              <a:t>Института психологии РАО </a:t>
            </a:r>
            <a:r>
              <a:rPr lang="ru-RU" sz="2900" dirty="0" smtClean="0">
                <a:solidFill>
                  <a:srgbClr val="7030A0"/>
                </a:solidFill>
              </a:rPr>
              <a:t>– </a:t>
            </a:r>
            <a:r>
              <a:rPr lang="ru-RU" sz="2900" dirty="0">
                <a:solidFill>
                  <a:srgbClr val="7030A0"/>
                </a:solidFill>
              </a:rPr>
              <a:t>эмоциональная сфера современных малышей развита недостаточно для возрастных нормативов прежних лет</a:t>
            </a:r>
            <a:r>
              <a:rPr lang="ru-RU" sz="2900" dirty="0" smtClean="0">
                <a:solidFill>
                  <a:srgbClr val="7030A0"/>
                </a:solidFill>
              </a:rPr>
              <a:t>.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Частый запрос к психологу – озабоченность </a:t>
            </a:r>
            <a:r>
              <a:rPr lang="ru-RU" sz="2900" dirty="0">
                <a:solidFill>
                  <a:srgbClr val="7030A0"/>
                </a:solidFill>
              </a:rPr>
              <a:t>негативными проявлениями эмоционально-личностной сферы </a:t>
            </a:r>
            <a:r>
              <a:rPr lang="ru-RU" sz="2900" dirty="0" smtClean="0">
                <a:solidFill>
                  <a:srgbClr val="7030A0"/>
                </a:solidFill>
              </a:rPr>
              <a:t>ребенка.</a:t>
            </a:r>
          </a:p>
          <a:p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sz="2900" dirty="0" smtClean="0">
                <a:solidFill>
                  <a:srgbClr val="7030A0"/>
                </a:solidFill>
              </a:rPr>
              <a:t>НЕОБХОДИМО  </a:t>
            </a:r>
            <a:r>
              <a:rPr lang="ru-RU" sz="2900" dirty="0">
                <a:solidFill>
                  <a:srgbClr val="7030A0"/>
                </a:solidFill>
              </a:rPr>
              <a:t>проводить целенаправленную профилактическую и коррекционную работу, направленную на развитие эмоциональной сферы личности </a:t>
            </a:r>
            <a:r>
              <a:rPr lang="ru-RU" sz="2900" dirty="0" smtClean="0">
                <a:solidFill>
                  <a:srgbClr val="7030A0"/>
                </a:solidFill>
              </a:rPr>
              <a:t>дошкольников</a:t>
            </a:r>
            <a:r>
              <a:rPr lang="ru-RU" sz="2900" b="1" dirty="0" smtClean="0">
                <a:solidFill>
                  <a:srgbClr val="7030A0"/>
                </a:solidFill>
              </a:rPr>
              <a:t>. </a:t>
            </a:r>
          </a:p>
          <a:p>
            <a:endParaRPr lang="ru-RU" sz="2900" b="1" dirty="0" smtClean="0">
              <a:solidFill>
                <a:srgbClr val="7030A0"/>
              </a:solidFill>
            </a:endParaRPr>
          </a:p>
          <a:p>
            <a:r>
              <a:rPr lang="ru-RU" sz="2900" b="1" dirty="0" smtClean="0">
                <a:solidFill>
                  <a:srgbClr val="7030A0"/>
                </a:solidFill>
              </a:rPr>
              <a:t>Первый шаг – наш </a:t>
            </a:r>
            <a:r>
              <a:rPr lang="ru-RU" sz="2900" b="1" dirty="0">
                <a:solidFill>
                  <a:srgbClr val="7030A0"/>
                </a:solidFill>
              </a:rPr>
              <a:t>проект «В мире эмоций».</a:t>
            </a:r>
            <a:endParaRPr lang="ru-RU" sz="29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Проблема: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836712"/>
          <a:ext cx="8208912" cy="15841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04456"/>
                <a:gridCol w="4104456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Наличие интереса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Трудности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в дифференциации эмоций, в способности </a:t>
                      </a:r>
                      <a:r>
                        <a:rPr lang="ru-RU" baseline="0" dirty="0" err="1" smtClean="0">
                          <a:solidFill>
                            <a:srgbClr val="FFFF00"/>
                          </a:solidFill>
                        </a:rPr>
                        <a:t>отрефлексировать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эмоциональный опыт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3645024"/>
          <a:ext cx="4968552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</a:tblGrid>
              <a:tr h="2448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/>
                        <a:t>Решение</a:t>
                      </a:r>
                      <a:r>
                        <a:rPr lang="ru-RU" b="1" i="1" dirty="0" smtClean="0"/>
                        <a:t> </a:t>
                      </a:r>
                      <a:r>
                        <a:rPr lang="ru-RU" dirty="0" smtClean="0"/>
                        <a:t>в реализации целенаправленной профилактической и коррекционной работы, направленной на развитие эмоциональной сферы личности дошкольников.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Трилайн\Desktop\imag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132856"/>
            <a:ext cx="4328120" cy="4328120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4139952" y="2564904"/>
            <a:ext cx="936104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Принципы реализации: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ru-RU" i="1" dirty="0" smtClean="0">
                <a:solidFill>
                  <a:srgbClr val="0070C0"/>
                </a:solidFill>
              </a:rPr>
              <a:t>принцип </a:t>
            </a:r>
            <a:r>
              <a:rPr lang="ru-RU" i="1" dirty="0">
                <a:solidFill>
                  <a:srgbClr val="0070C0"/>
                </a:solidFill>
              </a:rPr>
              <a:t>доступности:</a:t>
            </a:r>
            <a:endParaRPr lang="ru-RU" dirty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принцип </a:t>
            </a:r>
            <a:r>
              <a:rPr lang="ru-RU" i="1" dirty="0">
                <a:solidFill>
                  <a:srgbClr val="00B050"/>
                </a:solidFill>
              </a:rPr>
              <a:t>системно-организованного </a:t>
            </a:r>
            <a:r>
              <a:rPr lang="ru-RU" i="1" dirty="0" smtClean="0">
                <a:solidFill>
                  <a:srgbClr val="00B050"/>
                </a:solidFill>
              </a:rPr>
              <a:t>подхода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ru-RU" dirty="0">
                <a:solidFill>
                  <a:srgbClr val="FFC000"/>
                </a:solidFill>
              </a:rPr>
              <a:t>принцип </a:t>
            </a:r>
            <a:r>
              <a:rPr lang="ru-RU" i="1" dirty="0">
                <a:solidFill>
                  <a:srgbClr val="FFC000"/>
                </a:solidFill>
              </a:rPr>
              <a:t>последовательности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smtClean="0">
                <a:solidFill>
                  <a:srgbClr val="FFC000"/>
                </a:solidFill>
              </a:rPr>
              <a:t>воспитании</a:t>
            </a:r>
            <a:endParaRPr lang="ru-RU" dirty="0">
              <a:solidFill>
                <a:srgbClr val="FFC000"/>
              </a:solidFill>
            </a:endParaRPr>
          </a:p>
          <a:p>
            <a:pPr lvl="0"/>
            <a:r>
              <a:rPr lang="ru-RU" dirty="0">
                <a:solidFill>
                  <a:srgbClr val="FF0000"/>
                </a:solidFill>
              </a:rPr>
              <a:t>принцип </a:t>
            </a:r>
            <a:r>
              <a:rPr lang="ru-RU" i="1" dirty="0">
                <a:solidFill>
                  <a:srgbClr val="FF0000"/>
                </a:solidFill>
              </a:rPr>
              <a:t>непрерывности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целостности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7030A0"/>
                </a:solidFill>
              </a:rPr>
              <a:t>принцип </a:t>
            </a:r>
            <a:r>
              <a:rPr lang="ru-RU" i="1" dirty="0">
                <a:solidFill>
                  <a:srgbClr val="7030A0"/>
                </a:solidFill>
              </a:rPr>
              <a:t>сознательности и </a:t>
            </a:r>
            <a:r>
              <a:rPr lang="ru-RU" i="1" dirty="0" smtClean="0">
                <a:solidFill>
                  <a:srgbClr val="7030A0"/>
                </a:solidFill>
              </a:rPr>
              <a:t>активности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принцип </a:t>
            </a:r>
            <a:r>
              <a:rPr lang="ru-RU" i="1" dirty="0">
                <a:solidFill>
                  <a:srgbClr val="002060"/>
                </a:solidFill>
              </a:rPr>
              <a:t>демократизации и </a:t>
            </a:r>
            <a:r>
              <a:rPr lang="ru-RU" i="1" dirty="0" err="1" smtClean="0">
                <a:solidFill>
                  <a:srgbClr val="002060"/>
                </a:solidFill>
              </a:rPr>
              <a:t>гуманизации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FFC000"/>
                </a:solidFill>
              </a:rPr>
              <a:t>принцип </a:t>
            </a:r>
            <a:r>
              <a:rPr lang="ru-RU" i="1" dirty="0">
                <a:solidFill>
                  <a:srgbClr val="FFC000"/>
                </a:solidFill>
              </a:rPr>
              <a:t>психологической </a:t>
            </a:r>
            <a:r>
              <a:rPr lang="ru-RU" i="1" dirty="0" smtClean="0">
                <a:solidFill>
                  <a:srgbClr val="FFC000"/>
                </a:solidFill>
              </a:rPr>
              <a:t>комфортности</a:t>
            </a:r>
            <a:endParaRPr lang="ru-RU" dirty="0">
              <a:solidFill>
                <a:srgbClr val="FFC000"/>
              </a:solidFill>
            </a:endParaRPr>
          </a:p>
          <a:p>
            <a:pPr lvl="0"/>
            <a:r>
              <a:rPr lang="ru-RU" dirty="0">
                <a:solidFill>
                  <a:srgbClr val="0070C0"/>
                </a:solidFill>
              </a:rPr>
              <a:t>принцип </a:t>
            </a:r>
            <a:r>
              <a:rPr lang="ru-RU" i="1" dirty="0">
                <a:solidFill>
                  <a:srgbClr val="0070C0"/>
                </a:solidFill>
              </a:rPr>
              <a:t>личностно-ориентированного </a:t>
            </a:r>
            <a:r>
              <a:rPr lang="ru-RU" i="1" dirty="0" smtClean="0">
                <a:solidFill>
                  <a:srgbClr val="0070C0"/>
                </a:solidFill>
              </a:rPr>
              <a:t>подхода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– </a:t>
            </a:r>
            <a:r>
              <a:rPr lang="ru-RU" dirty="0" smtClean="0">
                <a:solidFill>
                  <a:srgbClr val="0070C0"/>
                </a:solidFill>
              </a:rPr>
              <a:t>развитие </a:t>
            </a:r>
            <a:r>
              <a:rPr lang="ru-RU" dirty="0">
                <a:solidFill>
                  <a:srgbClr val="0070C0"/>
                </a:solidFill>
              </a:rPr>
              <a:t>и укрепление эмоционально-личностной сферы дошкольников.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844824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Реализация проекта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52736"/>
          <a:ext cx="8568953" cy="54846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61725"/>
                <a:gridCol w="2660345"/>
                <a:gridCol w="2746883"/>
              </a:tblGrid>
              <a:tr h="36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Этапы проекта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Деятельность детей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Деятельность взрослых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 anchor="ctr"/>
                </a:tc>
              </a:tr>
              <a:tr h="183745">
                <a:tc gridSpan="3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1. Подготовительный (информационно-аналитический)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98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/>
                        <a:t>Изучение методической литературы, существующих программ развития и коррекции эмоциональной сферы личности дошкольника;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/>
                        <a:t>вводная диагностика уровня развития эмоционально-волевой сферы личности;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/>
                        <a:t>составление перспективного планирования работы с детьми;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/>
                        <a:t>оснащение материально-технической базы  согласно задачам разделов проекта.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351790" algn="l"/>
                        </a:tabLst>
                      </a:pPr>
                      <a:r>
                        <a:rPr lang="ru-RU" sz="1400"/>
                        <a:t>Включение детей в деятельность: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 предоставление выбора игр,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 знакомство с возможностями собственной мимики.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/>
                        <a:t>Создание библиотеки методической базы «В мире эмоций»;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/>
                        <a:t>изготовление пособий «Кубик эмоций», «Что чувствует?»; дидактических игр «Последовательные эмоции», «Найди злючку».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"/>
                      </a:pPr>
                      <a:r>
                        <a:rPr lang="ru-RU" sz="1400"/>
                        <a:t>проведение психолого-педагогической диагностики через наблюдение, игру.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/>
                </a:tc>
              </a:tr>
              <a:tr h="367489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"/>
                      </a:pPr>
                      <a:r>
                        <a:rPr lang="ru-RU" sz="1400" dirty="0"/>
                        <a:t>планирование, специалистом и детьми предстоящей деятельности.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70" marR="420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96945" cy="40027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08497"/>
                <a:gridCol w="4009914"/>
                <a:gridCol w="2478534"/>
              </a:tblGrid>
              <a:tr h="188592">
                <a:tc gridSpan="3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2. Основной (реализация намеченных планов)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9" marR="602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8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ru-RU" sz="1400" dirty="0"/>
                        <a:t>Познакомить с возможностями игр с эмоциями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/>
                        <a:buChar char=""/>
                      </a:pPr>
                      <a:r>
                        <a:rPr lang="ru-RU" sz="1400" dirty="0"/>
                        <a:t>Приобщение детей к процессу познания через вовлечение их в разные виды практической, игровой и творческой деятельности.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3665" algn="l"/>
                        </a:tabLst>
                      </a:pPr>
                      <a:r>
                        <a:rPr lang="ru-RU" sz="1400" u="sng" dirty="0"/>
                        <a:t>Коммуникативная деятельность</a:t>
                      </a:r>
                      <a:r>
                        <a:rPr lang="ru-RU" sz="1400" dirty="0"/>
                        <a:t>: </a:t>
                      </a:r>
                      <a:r>
                        <a:rPr lang="ru-RU" sz="1400" dirty="0" err="1"/>
                        <a:t>психогимнастические</a:t>
                      </a:r>
                      <a:r>
                        <a:rPr lang="ru-RU" sz="1400" dirty="0"/>
                        <a:t> этюды в паре «ребёнок-взрослый» «Покажи эмоцию».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u="sng" dirty="0" err="1"/>
                        <a:t>Познавательно-исследова-тельская</a:t>
                      </a:r>
                      <a:r>
                        <a:rPr lang="ru-RU" sz="1400" u="sng" dirty="0"/>
                        <a:t> деятельность</a:t>
                      </a:r>
                      <a:endParaRPr lang="ru-RU" sz="1400" dirty="0"/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упражнения «Последовательные эмоции», «Найди злючку».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u="sng" dirty="0"/>
                        <a:t>Игровая деятельность:</a:t>
                      </a:r>
                      <a:r>
                        <a:rPr lang="ru-RU" sz="1400" dirty="0"/>
                        <a:t> психологические игры «Эмоциональное лото», «Эмоциональный словарь», «Наши чувства», «Эмоциональная угадай-ка», «Паровозики», «Калейдоскоп эмоций», «Азбука эмоций»; 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решение проблемных задач «Мишка грустный – давай ему поможем».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/>
                        <a:t>Оформление мини-музея «Наши эмоции»;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/>
                        <a:t>разработка и демонстрация на сайте ДОУ </a:t>
                      </a:r>
                      <a:r>
                        <a:rPr lang="ru-RU" sz="1400" dirty="0" err="1"/>
                        <a:t>мультимедийной</a:t>
                      </a:r>
                      <a:r>
                        <a:rPr lang="ru-RU" sz="1400" dirty="0"/>
                        <a:t> консультации «Учим ребёнка чувствовать»;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400" dirty="0"/>
                        <a:t>проведение индивидуальных консультаций с родителями по результатам психодиагностики детей.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9" marR="6023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рилайн\Desktop\imag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8424935" cy="281905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11248"/>
                <a:gridCol w="3233140"/>
                <a:gridCol w="2580547"/>
              </a:tblGrid>
              <a:tr h="148201">
                <a:tc gridSpan="3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3. Заключительный (подведение итогов)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10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 typeface="Symbol"/>
                        <a:buChar char=""/>
                      </a:pPr>
                      <a:r>
                        <a:rPr lang="ru-RU" sz="1400"/>
                        <a:t>оценка эффективности реализации проекта,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 typeface="Symbol"/>
                        <a:buChar char=""/>
                      </a:pPr>
                      <a:r>
                        <a:rPr lang="ru-RU" sz="1400"/>
                        <a:t>демонстрация полученных результатов,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400"/>
                        <a:t>анализ перспектив дальнейшего развития проекта.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"/>
                        <a:tabLst>
                          <a:tab pos="197485" algn="l"/>
                        </a:tabLst>
                      </a:pPr>
                      <a:r>
                        <a:rPr lang="ru-RU" sz="1400"/>
                        <a:t>Соотнесение результата деятельности с намеченным планом.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"/>
                        <a:tabLst>
                          <a:tab pos="187325" algn="l"/>
                        </a:tabLst>
                      </a:pPr>
                      <a:r>
                        <a:rPr lang="ru-RU" sz="1400"/>
                        <a:t>Планирование использования методических пособий в других видах деятельности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"/>
                      </a:pPr>
                      <a:r>
                        <a:rPr lang="ru-RU" sz="1400" dirty="0"/>
                        <a:t>Аналитическая справка-отчёт по итогам работы над проектом.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80" marR="673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885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Образовательный проект  «В мире эмоций»</vt:lpstr>
      <vt:lpstr>Паспорт проекта</vt:lpstr>
      <vt:lpstr>Актуальность проекта:</vt:lpstr>
      <vt:lpstr>Проблема:</vt:lpstr>
      <vt:lpstr>Принципы реализации: </vt:lpstr>
      <vt:lpstr>Цель - </vt:lpstr>
      <vt:lpstr>Реализация проекта:</vt:lpstr>
      <vt:lpstr>Слайд 8</vt:lpstr>
      <vt:lpstr>Слайд 9</vt:lpstr>
      <vt:lpstr>Методы обучения и воспитания: </vt:lpstr>
      <vt:lpstr>Рекомендации к использованию:</vt:lpstr>
      <vt:lpstr>Достигнутый результат: </vt:lpstr>
      <vt:lpstr>Продукты проектной деятельности: </vt:lpstr>
      <vt:lpstr>Продукты проектной деятельности: </vt:lpstr>
      <vt:lpstr>Продукты проектной деятельности: </vt:lpstr>
      <vt:lpstr>Продукты проектной деятельности: </vt:lpstr>
      <vt:lpstr>Источники информации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Ksuta</dc:creator>
  <cp:lastModifiedBy>Ksuta</cp:lastModifiedBy>
  <cp:revision>40</cp:revision>
  <dcterms:created xsi:type="dcterms:W3CDTF">2016-02-29T10:28:19Z</dcterms:created>
  <dcterms:modified xsi:type="dcterms:W3CDTF">2016-02-29T11:21:45Z</dcterms:modified>
</cp:coreProperties>
</file>